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62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rok.1sept.ru/%D1%81%D1%82%D0%B0%D1%82%D1%8C%D0%B8/573957/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352839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971600" y="476672"/>
            <a:ext cx="35283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844824"/>
            <a:ext cx="35283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3284984"/>
            <a:ext cx="352839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4725144"/>
            <a:ext cx="35283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Закрепление правил правописания безударных окончаний имен существительных и имен прилагательных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916832"/>
            <a:ext cx="878497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Нач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 ф. → род →  →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скл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Падеж.</a:t>
            </a:r>
          </a:p>
          <a:p>
            <a:pPr lvl="1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Проверочное слово.</a:t>
            </a:r>
          </a:p>
          <a:p>
            <a:pPr lvl="1"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Пров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. слово → падеж</a:t>
            </a:r>
          </a:p>
          <a:p>
            <a:pPr lvl="1">
              <a:buFont typeface="Arial" pitchFamily="34" charset="0"/>
              <a:buChar char="•"/>
            </a:pPr>
            <a:r>
              <a:rPr lang="ru-RU" sz="2800" u="sng" dirty="0" smtClean="0">
                <a:solidFill>
                  <a:schemeClr val="tx2">
                    <a:lumMod val="75000"/>
                  </a:schemeClr>
                </a:solidFill>
              </a:rPr>
              <a:t>□ 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83671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Алгоритм проверки безударных окончаний имён существительных.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1700808"/>
          <a:ext cx="7704857" cy="3794720"/>
        </p:xfrm>
        <a:graphic>
          <a:graphicData uri="http://schemas.openxmlformats.org/drawingml/2006/table">
            <a:tbl>
              <a:tblPr/>
              <a:tblGrid>
                <a:gridCol w="1872208"/>
                <a:gridCol w="1080120"/>
                <a:gridCol w="720080"/>
                <a:gridCol w="780238"/>
                <a:gridCol w="787862"/>
                <a:gridCol w="1285333"/>
                <a:gridCol w="1179016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Times New Roman"/>
                          <a:cs typeface="Times New Roman"/>
                        </a:rPr>
                        <a:t>Имя</a:t>
                      </a: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Calibri"/>
                          <a:ea typeface="Times New Roman"/>
                          <a:cs typeface="Times New Roman"/>
                        </a:rPr>
                        <a:t>сущ</a:t>
                      </a: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Times New Roman"/>
                          <a:cs typeface="Times New Roman"/>
                        </a:rPr>
                        <a:t>Нач</a:t>
                      </a:r>
                      <a:r>
                        <a:rPr lang="en-US" sz="2000" dirty="0">
                          <a:latin typeface="Calibri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2000" dirty="0" err="1">
                          <a:latin typeface="Calibri"/>
                          <a:ea typeface="Times New Roman"/>
                          <a:cs typeface="Times New Roman"/>
                        </a:rPr>
                        <a:t>форма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Род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Склонение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Падеж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Пров. слово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Окончание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на опушк.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к кроват.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по кроватк.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в огород.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Times New Roman"/>
                        </a:rPr>
                        <a:t>перед мороз. м 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796" marR="677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47664" y="764704"/>
          <a:ext cx="6096000" cy="220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Именительный падеж множественного числа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 </a:t>
                      </a:r>
                      <a:r>
                        <a:rPr lang="ru-RU" sz="2800" dirty="0" err="1" smtClean="0"/>
                        <a:t>скл</a:t>
                      </a:r>
                      <a:r>
                        <a:rPr lang="ru-RU" sz="2800" dirty="0" smtClean="0"/>
                        <a:t>.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 </a:t>
                      </a:r>
                      <a:r>
                        <a:rPr lang="ru-RU" sz="2800" dirty="0" err="1" smtClean="0"/>
                        <a:t>скл</a:t>
                      </a:r>
                      <a:r>
                        <a:rPr lang="ru-RU" sz="2800" dirty="0" smtClean="0"/>
                        <a:t>.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 </a:t>
                      </a:r>
                      <a:r>
                        <a:rPr lang="ru-RU" sz="2800" dirty="0" err="1" smtClean="0"/>
                        <a:t>скл</a:t>
                      </a:r>
                      <a:r>
                        <a:rPr lang="ru-RU" sz="2800" dirty="0" smtClean="0"/>
                        <a:t>.</a:t>
                      </a:r>
                    </a:p>
                    <a:p>
                      <a:pPr algn="ctr"/>
                      <a:r>
                        <a:rPr lang="ru-RU" sz="2800" dirty="0" err="1" smtClean="0"/>
                        <a:t>м.р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 </a:t>
                      </a:r>
                      <a:r>
                        <a:rPr lang="ru-RU" sz="2800" dirty="0" err="1" smtClean="0"/>
                        <a:t>скл</a:t>
                      </a:r>
                      <a:r>
                        <a:rPr lang="ru-RU" sz="2800" dirty="0" smtClean="0"/>
                        <a:t>.</a:t>
                      </a:r>
                    </a:p>
                    <a:p>
                      <a:pPr algn="ctr"/>
                      <a:r>
                        <a:rPr lang="ru-RU" sz="2800" dirty="0" err="1" smtClean="0"/>
                        <a:t>с.р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машины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тени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диваны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гнезда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43808" y="1196752"/>
            <a:ext cx="3978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1196752"/>
            <a:ext cx="3577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300192" y="1196752"/>
            <a:ext cx="3417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76256" y="1196752"/>
            <a:ext cx="3481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Я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47664" y="3429000"/>
          <a:ext cx="6120680" cy="241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016224"/>
                <a:gridCol w="216024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Родительный падеж множественного числа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 </a:t>
                      </a:r>
                      <a:r>
                        <a:rPr lang="ru-RU" sz="2800" dirty="0" err="1" smtClean="0"/>
                        <a:t>скл</a:t>
                      </a:r>
                      <a:r>
                        <a:rPr lang="ru-RU" sz="2800" dirty="0" smtClean="0"/>
                        <a:t>.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 </a:t>
                      </a:r>
                      <a:r>
                        <a:rPr lang="ru-RU" sz="2800" dirty="0" err="1" smtClean="0"/>
                        <a:t>скл</a:t>
                      </a:r>
                      <a:r>
                        <a:rPr lang="ru-RU" sz="2800" dirty="0" smtClean="0"/>
                        <a:t>.</a:t>
                      </a:r>
                    </a:p>
                    <a:p>
                      <a:pPr algn="ctr"/>
                      <a:r>
                        <a:rPr lang="ru-RU" sz="2800" dirty="0" err="1" smtClean="0"/>
                        <a:t>м.р</a:t>
                      </a:r>
                      <a:endParaRPr lang="ru-RU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 </a:t>
                      </a:r>
                      <a:r>
                        <a:rPr lang="ru-RU" sz="2800" dirty="0" err="1" smtClean="0"/>
                        <a:t>скл</a:t>
                      </a:r>
                      <a:r>
                        <a:rPr lang="ru-RU" sz="2800" dirty="0" smtClean="0"/>
                        <a:t>.</a:t>
                      </a:r>
                    </a:p>
                    <a:p>
                      <a:pPr algn="ctr"/>
                      <a:r>
                        <a:rPr lang="ru-RU" sz="2800" dirty="0" err="1" smtClean="0"/>
                        <a:t>с.р</a:t>
                      </a:r>
                      <a:endParaRPr lang="ru-RU" sz="2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улиц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апельсинов</a:t>
                      </a:r>
                    </a:p>
                    <a:p>
                      <a:pPr algn="ctr"/>
                      <a:r>
                        <a:rPr lang="ru-RU" sz="1600" dirty="0" smtClean="0"/>
                        <a:t>портфелей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Яблок</a:t>
                      </a:r>
                    </a:p>
                    <a:p>
                      <a:pPr algn="ctr"/>
                      <a:r>
                        <a:rPr lang="ru-RU" sz="1600" dirty="0" smtClean="0"/>
                        <a:t>платьев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39752" y="4797152"/>
            <a:ext cx="3600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779912" y="4797152"/>
            <a:ext cx="5245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ОВ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44008" y="4797152"/>
            <a:ext cx="5036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ЕЙ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940152" y="4797152"/>
            <a:ext cx="3600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588224" y="4797152"/>
            <a:ext cx="5036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ЕВ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703730"/>
            <a:ext cx="8028384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Алгоритм проверки безударных окончаний имён прилагательных.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Найти существительное, к которому относится прилагательное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Поставить вопрос от существительного к прилагательному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и по ударному  окончанию вопроса узнать окончание прилагательного.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4293096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Имя существительное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4293096"/>
            <a:ext cx="2654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Имя прилагательное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580112" y="4077072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03848" y="3573016"/>
            <a:ext cx="3373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Вопрос            окончание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211960" y="3789040"/>
            <a:ext cx="79208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275856" y="4077072"/>
            <a:ext cx="0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275856" y="4077072"/>
            <a:ext cx="23042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23728" y="400506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х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476672"/>
          <a:ext cx="8208912" cy="568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/>
              </a:tblGrid>
              <a:tr h="3792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2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2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2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2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2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2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2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2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2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2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2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2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24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924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1484784"/>
            <a:ext cx="33457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Домашнее задание 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Упр.293</a:t>
            </a:r>
            <a:endParaRPr lang="ru-RU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100</TotalTime>
  <Words>156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Слайд 1</vt:lpstr>
      <vt:lpstr>Закрепление правил правописания безударных окончаний имен существительных и имен прилагательных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Ирина</cp:lastModifiedBy>
  <cp:revision>11</cp:revision>
  <dcterms:modified xsi:type="dcterms:W3CDTF">2019-12-12T05:43:55Z</dcterms:modified>
</cp:coreProperties>
</file>